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2" r:id="rId3"/>
    <p:sldId id="258" r:id="rId4"/>
    <p:sldId id="261" r:id="rId5"/>
    <p:sldId id="259" r:id="rId6"/>
    <p:sldId id="263" r:id="rId7"/>
    <p:sldId id="265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714" autoAdjust="0"/>
    <p:restoredTop sz="86375" autoAdjust="0"/>
  </p:normalViewPr>
  <p:slideViewPr>
    <p:cSldViewPr>
      <p:cViewPr varScale="1">
        <p:scale>
          <a:sx n="69" d="100"/>
          <a:sy n="69" d="100"/>
        </p:scale>
        <p:origin x="-1796" y="-7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692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72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389CE5-39B0-4B82-B441-2AFCAEB1A1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79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DD5514-073B-42AE-8D3D-96E4FCD3D709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4D754C-81C5-4813-AD9F-6AAA905171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08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2468-190D-45CF-A825-9230B085FB06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# </a:t>
            </a:r>
            <a:fld id="{040361C3-6655-486F-A70D-738A451CEA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5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DE27-B80D-4C45-B085-CB379DB21AAB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8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BE9A-8A52-4769-8BA1-7B240072C662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3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9CDA9-B378-4788-9EC3-C131001F103D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59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8BF45-F738-415C-81D9-7A7D5109EDC2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9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ED94-2B4E-493F-9A99-E2548FD8F7F0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FEC3-6C5F-47B7-8E12-6E4B5F167B3D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7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64B5-825F-4479-9B82-303A3682E336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0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230-725A-4F76-81A1-5AFBF77E9D6C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6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3263-EEA0-4809-94C9-8FB139AB7BBC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5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12C3-FB82-4C42-8F57-9FE4654DC405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8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65CA-DFB8-499E-95F4-EAF07A425942}" type="datetime1">
              <a:rPr lang="en-US" smtClean="0"/>
              <a:t>2/25/2023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9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99D2-E8A2-4897-ABFC-A059F5942A2B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3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BAA94-F8A3-49F2-8F2A-43A281EB4ACF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4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05200" y="1295400"/>
            <a:ext cx="4976607" cy="4165410"/>
            <a:chOff x="3436211" y="1106009"/>
            <a:chExt cx="4976607" cy="3761052"/>
          </a:xfrm>
        </p:grpSpPr>
        <p:sp>
          <p:nvSpPr>
            <p:cNvPr id="7" name="Freeform 6"/>
            <p:cNvSpPr/>
            <p:nvPr/>
          </p:nvSpPr>
          <p:spPr>
            <a:xfrm>
              <a:off x="3436211" y="1106009"/>
              <a:ext cx="2313457" cy="894584"/>
            </a:xfrm>
            <a:custGeom>
              <a:avLst/>
              <a:gdLst>
                <a:gd name="connsiteX0" fmla="*/ 0 w 2313457"/>
                <a:gd name="connsiteY0" fmla="*/ 0 h 756977"/>
                <a:gd name="connsiteX1" fmla="*/ 2313457 w 2313457"/>
                <a:gd name="connsiteY1" fmla="*/ 0 h 756977"/>
                <a:gd name="connsiteX2" fmla="*/ 2313457 w 2313457"/>
                <a:gd name="connsiteY2" fmla="*/ 756977 h 756977"/>
                <a:gd name="connsiteX3" fmla="*/ 0 w 2313457"/>
                <a:gd name="connsiteY3" fmla="*/ 756977 h 756977"/>
                <a:gd name="connsiteX4" fmla="*/ 0 w 2313457"/>
                <a:gd name="connsiteY4" fmla="*/ 0 h 75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457" h="756977">
                  <a:moveTo>
                    <a:pt x="0" y="0"/>
                  </a:moveTo>
                  <a:lnTo>
                    <a:pt x="2313457" y="0"/>
                  </a:lnTo>
                  <a:lnTo>
                    <a:pt x="2313457" y="756977"/>
                  </a:lnTo>
                  <a:lnTo>
                    <a:pt x="0" y="7569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Council</a:t>
              </a:r>
              <a:br>
                <a:rPr lang="en-US" sz="2000" b="1" kern="1200" dirty="0" smtClean="0"/>
              </a:br>
              <a:r>
                <a:rPr lang="en-US" sz="1600" kern="1200" dirty="0" smtClean="0"/>
                <a:t>(see slide #2 for detail)</a:t>
              </a:r>
              <a:endParaRPr lang="en-US" sz="16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749668" y="4064532"/>
              <a:ext cx="2663150" cy="802529"/>
            </a:xfrm>
            <a:custGeom>
              <a:avLst/>
              <a:gdLst>
                <a:gd name="connsiteX0" fmla="*/ 0 w 3725870"/>
                <a:gd name="connsiteY0" fmla="*/ 0 h 802529"/>
                <a:gd name="connsiteX1" fmla="*/ 3725870 w 3725870"/>
                <a:gd name="connsiteY1" fmla="*/ 0 h 802529"/>
                <a:gd name="connsiteX2" fmla="*/ 3725870 w 3725870"/>
                <a:gd name="connsiteY2" fmla="*/ 802529 h 802529"/>
                <a:gd name="connsiteX3" fmla="*/ 0 w 3725870"/>
                <a:gd name="connsiteY3" fmla="*/ 802529 h 802529"/>
                <a:gd name="connsiteX4" fmla="*/ 0 w 3725870"/>
                <a:gd name="connsiteY4" fmla="*/ 0 h 80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5870" h="802529">
                  <a:moveTo>
                    <a:pt x="0" y="0"/>
                  </a:moveTo>
                  <a:lnTo>
                    <a:pt x="3725870" y="0"/>
                  </a:lnTo>
                  <a:lnTo>
                    <a:pt x="3725870" y="802529"/>
                  </a:lnTo>
                  <a:lnTo>
                    <a:pt x="0" y="80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Strategic </a:t>
              </a:r>
              <a:endParaRPr lang="en-US" sz="2000" b="1" kern="1200" dirty="0" smtClean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(</a:t>
              </a:r>
              <a:r>
                <a:rPr lang="en-US" sz="1600" kern="1200" dirty="0" smtClean="0"/>
                <a:t>see slide #4 for detail)</a:t>
              </a:r>
              <a:endParaRPr lang="en-US" sz="1600" kern="12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9964" y="223982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61928" y="5016405"/>
            <a:ext cx="115672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1987040"/>
            <a:ext cx="13728" cy="302936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461050" y="2869245"/>
            <a:ext cx="2254693" cy="712155"/>
            <a:chOff x="828710" y="1524450"/>
            <a:chExt cx="2051811" cy="707191"/>
          </a:xfrm>
        </p:grpSpPr>
        <p:sp>
          <p:nvSpPr>
            <p:cNvPr id="26" name="Rectangle 25"/>
            <p:cNvSpPr/>
            <p:nvPr/>
          </p:nvSpPr>
          <p:spPr>
            <a:xfrm>
              <a:off x="828711" y="1524450"/>
              <a:ext cx="2051810" cy="706353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828710" y="1525288"/>
              <a:ext cx="2051811" cy="7063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940" tIns="6985" rIns="27940" bIns="6985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Manage all aspects of the Endowment </a:t>
              </a:r>
              <a:r>
                <a:rPr lang="en-US" sz="1400" kern="1200" dirty="0" smtClean="0"/>
                <a:t>fund</a:t>
              </a:r>
              <a:r>
                <a:rPr lang="en-US" sz="1400" dirty="0" smtClean="0"/>
                <a:t>.  </a:t>
              </a:r>
              <a:r>
                <a:rPr lang="en-US" sz="1400" dirty="0" smtClean="0"/>
                <a:t>The Board is independent of Council.</a:t>
              </a:r>
              <a:endParaRPr lang="en-US" sz="1400" kern="1200" dirty="0"/>
            </a:p>
          </p:txBody>
        </p:sp>
      </p:grpSp>
      <p:sp>
        <p:nvSpPr>
          <p:cNvPr id="28" name="Freeform 27"/>
          <p:cNvSpPr/>
          <p:nvPr/>
        </p:nvSpPr>
        <p:spPr>
          <a:xfrm>
            <a:off x="435651" y="2137078"/>
            <a:ext cx="2313457" cy="743672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Endowment Board</a:t>
            </a:r>
            <a:endParaRPr lang="en-US" sz="2000" b="1" kern="1200" dirty="0"/>
          </a:p>
        </p:txBody>
      </p:sp>
      <p:sp>
        <p:nvSpPr>
          <p:cNvPr id="40" name="Freeform 39">
            <a:hlinkClick r:id="rId2" action="ppaction://hlinksldjump"/>
          </p:cNvPr>
          <p:cNvSpPr/>
          <p:nvPr/>
        </p:nvSpPr>
        <p:spPr>
          <a:xfrm>
            <a:off x="481833" y="4483005"/>
            <a:ext cx="2663150" cy="1066800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Staff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(see slide #5 and #6 </a:t>
            </a:r>
            <a:br>
              <a:rPr lang="en-US" sz="1600" dirty="0" smtClean="0"/>
            </a:br>
            <a:r>
              <a:rPr lang="en-US" sz="1600" dirty="0" smtClean="0"/>
              <a:t>for detail)</a:t>
            </a:r>
            <a:endParaRPr lang="en-US" sz="1600" kern="1200" dirty="0"/>
          </a:p>
        </p:txBody>
      </p: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DE433-9A4E-4820-A4A1-91E593294B0E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5763743" y="2789567"/>
            <a:ext cx="2663150" cy="888811"/>
          </a:xfrm>
          <a:custGeom>
            <a:avLst/>
            <a:gdLst>
              <a:gd name="connsiteX0" fmla="*/ 0 w 3725870"/>
              <a:gd name="connsiteY0" fmla="*/ 0 h 802529"/>
              <a:gd name="connsiteX1" fmla="*/ 3725870 w 3725870"/>
              <a:gd name="connsiteY1" fmla="*/ 0 h 802529"/>
              <a:gd name="connsiteX2" fmla="*/ 3725870 w 3725870"/>
              <a:gd name="connsiteY2" fmla="*/ 802529 h 802529"/>
              <a:gd name="connsiteX3" fmla="*/ 0 w 3725870"/>
              <a:gd name="connsiteY3" fmla="*/ 802529 h 802529"/>
              <a:gd name="connsiteX4" fmla="*/ 0 w 3725870"/>
              <a:gd name="connsiteY4" fmla="*/ 0 h 8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5870" h="802529">
                <a:moveTo>
                  <a:pt x="0" y="0"/>
                </a:moveTo>
                <a:lnTo>
                  <a:pt x="3725870" y="0"/>
                </a:lnTo>
                <a:lnTo>
                  <a:pt x="3725870" y="802529"/>
                </a:lnTo>
                <a:lnTo>
                  <a:pt x="0" y="8025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Operations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smtClean="0"/>
              <a:t>(</a:t>
            </a:r>
            <a:r>
              <a:rPr lang="en-US" sz="1600" kern="1200" dirty="0" smtClean="0"/>
              <a:t>see slide #3 for detail)</a:t>
            </a:r>
            <a:endParaRPr lang="en-US" sz="1600" kern="1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648200" y="3200400"/>
            <a:ext cx="111554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7" idx="3"/>
          </p:cNvCxnSpPr>
          <p:nvPr/>
        </p:nvCxnSpPr>
        <p:spPr>
          <a:xfrm flipV="1">
            <a:off x="2715743" y="3200400"/>
            <a:ext cx="1932457" cy="25345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04187" y="5016405"/>
            <a:ext cx="15577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COUNCIL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62600" y="1752600"/>
            <a:ext cx="3352800" cy="4161139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Additional Council consists of: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Chair from each Strategic Committees and Worship Committee chair  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Lead Pastor is a non-voting member of Council.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There may also be (but not required) 2 additional “at-large” members on Council.  They are generally influencers from the congregation. 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Responsible </a:t>
            </a:r>
            <a:r>
              <a:rPr lang="en-US" sz="1400" dirty="0" smtClean="0"/>
              <a:t>for communication of committee relevant information to full Council.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With Executive Council: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</a:t>
            </a:r>
            <a:r>
              <a:rPr lang="en-US" sz="1400" dirty="0"/>
              <a:t>S</a:t>
            </a:r>
            <a:r>
              <a:rPr lang="en-US" sz="1400" dirty="0" smtClean="0"/>
              <a:t>et church mission and strategic </a:t>
            </a:r>
            <a:r>
              <a:rPr lang="en-US" sz="1400" dirty="0" smtClean="0"/>
              <a:t>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 </a:t>
            </a:r>
            <a:r>
              <a:rPr lang="en-US" sz="1400" dirty="0" smtClean="0"/>
              <a:t>priorities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Set objectives for strategic committees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ensuring alignment with the church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      </a:t>
            </a:r>
            <a:r>
              <a:rPr lang="en-US" sz="1400" dirty="0" smtClean="0"/>
              <a:t>mission</a:t>
            </a:r>
            <a:endParaRPr lang="en-US" sz="1400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96281-A602-4136-B914-CC07702F2401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5562600" y="1066800"/>
            <a:ext cx="3352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Additional Council Members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1750570"/>
            <a:ext cx="5029200" cy="4625882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b="1" dirty="0"/>
              <a:t>Lead and execute Culture Strategic Priority (#1)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Executive Council is a sub committee of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With full Council, set church mission and strategic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Align objectives for staff and committees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Recruit nominees for open </a:t>
            </a:r>
            <a:r>
              <a:rPr lang="en-US" sz="1400" dirty="0" smtClean="0"/>
              <a:t>Council positions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Overall responsible for staff compensation, working with staff </a:t>
            </a:r>
            <a:r>
              <a:rPr lang="en-US" sz="1400" dirty="0"/>
              <a:t>s</a:t>
            </a:r>
            <a:r>
              <a:rPr lang="en-US" sz="1400" dirty="0" smtClean="0"/>
              <a:t>upport and finance </a:t>
            </a:r>
            <a:r>
              <a:rPr lang="en-US" sz="1400" dirty="0" smtClean="0"/>
              <a:t>committees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Executive Council consists of 4 officer positions: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1)  President: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*  Lead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</a:t>
            </a:r>
            <a:r>
              <a:rPr lang="en-US" sz="1400" dirty="0" smtClean="0"/>
              <a:t>Ensure </a:t>
            </a:r>
            <a:r>
              <a:rPr lang="en-US" sz="1400" dirty="0" smtClean="0"/>
              <a:t>constitution and bi-laws are current and followed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strategic priorities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2)  Vice President: 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</a:t>
            </a:r>
            <a:r>
              <a:rPr lang="en-US" sz="1400" dirty="0"/>
              <a:t>A</a:t>
            </a:r>
            <a:r>
              <a:rPr lang="en-US" sz="1400" dirty="0" smtClean="0"/>
              <a:t>ssist President in duties as needed and assumes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President role if vacated prior to term end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Establish, lead and execute stewardship and capital </a:t>
            </a:r>
            <a:r>
              <a:rPr lang="en-US" sz="1400" dirty="0" smtClean="0"/>
              <a:t>campaigns 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3)  Treasurer:  (often the Finance Chair)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 * </a:t>
            </a:r>
            <a:r>
              <a:rPr lang="en-US" sz="1400" dirty="0" smtClean="0"/>
              <a:t>Oversight of </a:t>
            </a:r>
            <a:r>
              <a:rPr lang="en-US" sz="1400" dirty="0" smtClean="0"/>
              <a:t>Payroll, Taxes, Monthly financial and reporting,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</a:t>
            </a:r>
            <a:r>
              <a:rPr lang="en-US" sz="1400" dirty="0" smtClean="0"/>
              <a:t>Bank reconciliations, etc.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4)  Secretary</a:t>
            </a:r>
            <a:br>
              <a:rPr lang="en-US" sz="1400" dirty="0" smtClean="0"/>
            </a:br>
            <a:r>
              <a:rPr lang="en-US" sz="1400" dirty="0" smtClean="0"/>
              <a:t>     * Meeting minutes and order of meeting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4800" y="1066800"/>
            <a:ext cx="5029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Executive  Council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6101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Operations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67164"/>
            <a:ext cx="3581400" cy="357636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Oversight of financial statement accuracy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Advise on financial issues (income, expenditures, and appropriate use of all funds)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Provide direction to the financial staff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Oversight of counting and recording of income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Prepare budgets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Finance chair manages pledge estimates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Working with Staff </a:t>
            </a:r>
            <a:r>
              <a:rPr lang="en-US" sz="1400" dirty="0" smtClean="0"/>
              <a:t>Support Committee </a:t>
            </a:r>
            <a:r>
              <a:rPr lang="en-US" sz="1400" dirty="0" smtClean="0"/>
              <a:t>and Executive </a:t>
            </a:r>
            <a:r>
              <a:rPr lang="en-US" sz="1400" dirty="0" smtClean="0"/>
              <a:t>Council, </a:t>
            </a:r>
            <a:r>
              <a:rPr lang="en-US" sz="1400" dirty="0" smtClean="0"/>
              <a:t>provide </a:t>
            </a:r>
            <a:r>
              <a:rPr lang="en-US" sz="1400" dirty="0"/>
              <a:t>c</a:t>
            </a:r>
            <a:r>
              <a:rPr lang="en-US" sz="1400" dirty="0" smtClean="0"/>
              <a:t>ompensation recommendations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Manage </a:t>
            </a:r>
            <a:r>
              <a:rPr lang="en-US" sz="1400" dirty="0" smtClean="0"/>
              <a:t>memorials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E</a:t>
            </a:r>
            <a:r>
              <a:rPr lang="en-US" sz="1400" dirty="0" smtClean="0"/>
              <a:t>nsure </a:t>
            </a:r>
            <a:r>
              <a:rPr lang="en-US" sz="1400" dirty="0"/>
              <a:t>completion of </a:t>
            </a:r>
            <a:r>
              <a:rPr lang="en-US" sz="1400" dirty="0" smtClean="0"/>
              <a:t>annual </a:t>
            </a:r>
            <a:r>
              <a:rPr lang="en-US" sz="1400" dirty="0"/>
              <a:t>a</a:t>
            </a:r>
            <a:r>
              <a:rPr lang="en-US" sz="1400" dirty="0" smtClean="0"/>
              <a:t>udit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Update </a:t>
            </a:r>
            <a:r>
              <a:rPr lang="en-US" sz="1400" dirty="0" smtClean="0"/>
              <a:t>membership roll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Establish financial policies and best practices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4167909" y="1674370"/>
            <a:ext cx="2232891" cy="480131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Provide HR support of all staff including </a:t>
            </a:r>
            <a:r>
              <a:rPr lang="en-US" sz="1400" dirty="0" smtClean="0"/>
              <a:t>pastor(s</a:t>
            </a:r>
            <a:r>
              <a:rPr lang="en-US" sz="1400" dirty="0" smtClean="0"/>
              <a:t>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Appropriately address staff issues and concerns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Job descriptions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Establish Interview process and assist with interviews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Identify professional gaps and provide staff development opportunities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Provide recommendations to Executive Council on open positions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Establish performance review process and assist with reviews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Recommend staff recognition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Establish other HR policies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DE9B-E3AA-44F4-960F-01F9B4A36D20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381000" y="990600"/>
            <a:ext cx="35814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Finance</a:t>
            </a:r>
            <a:endParaRPr lang="en-US" sz="2000" b="1" dirty="0"/>
          </a:p>
        </p:txBody>
      </p:sp>
      <p:sp>
        <p:nvSpPr>
          <p:cNvPr id="61" name="Rectangle 60"/>
          <p:cNvSpPr/>
          <p:nvPr/>
        </p:nvSpPr>
        <p:spPr>
          <a:xfrm>
            <a:off x="4179455" y="990600"/>
            <a:ext cx="2232891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Staff Support</a:t>
            </a:r>
            <a:endParaRPr lang="en-US" sz="20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5252764"/>
            <a:ext cx="2310" cy="39248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590800" y="5640072"/>
            <a:ext cx="762000" cy="703000"/>
            <a:chOff x="2209800" y="5987845"/>
            <a:chExt cx="762000" cy="703000"/>
          </a:xfrm>
        </p:grpSpPr>
        <p:sp>
          <p:nvSpPr>
            <p:cNvPr id="8" name="Heptagon 7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6629400" y="990600"/>
            <a:ext cx="2286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Worship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676400"/>
            <a:ext cx="2286000" cy="3770263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Work closely with pastors to plan services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Purchase </a:t>
            </a:r>
            <a:r>
              <a:rPr lang="en-US" sz="1400" dirty="0"/>
              <a:t>and </a:t>
            </a:r>
            <a:r>
              <a:rPr lang="en-US" sz="1400" dirty="0" smtClean="0"/>
              <a:t>prepare all service supplies (communion elements, candles, ashes, palms, etc.)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Manage church décor (RACY) in </a:t>
            </a:r>
            <a:r>
              <a:rPr lang="en-US" sz="1400" dirty="0"/>
              <a:t>s</a:t>
            </a:r>
            <a:r>
              <a:rPr lang="en-US" sz="1400" dirty="0" smtClean="0"/>
              <a:t>anctuary</a:t>
            </a:r>
            <a:endParaRPr lang="en-US" sz="1400" dirty="0" smtClean="0"/>
          </a:p>
          <a:p>
            <a:pPr lvl="0"/>
            <a:r>
              <a:rPr lang="en-US" sz="1400" dirty="0" smtClean="0"/>
              <a:t>Schedule and train volunteers:  </a:t>
            </a:r>
          </a:p>
          <a:p>
            <a:pPr lvl="0"/>
            <a:r>
              <a:rPr lang="en-US" sz="1400" dirty="0" smtClean="0"/>
              <a:t>* Readers </a:t>
            </a:r>
          </a:p>
          <a:p>
            <a:pPr lvl="0"/>
            <a:r>
              <a:rPr lang="en-US" sz="1400" dirty="0" smtClean="0"/>
              <a:t>* Worship assistants</a:t>
            </a:r>
          </a:p>
          <a:p>
            <a:pPr lvl="0"/>
            <a:r>
              <a:rPr lang="en-US" sz="1400" dirty="0" smtClean="0"/>
              <a:t>* Baptism</a:t>
            </a:r>
            <a:r>
              <a:rPr lang="en-US" sz="1400" dirty="0" smtClean="0"/>
              <a:t> assistants</a:t>
            </a:r>
            <a:endParaRPr lang="en-US" sz="1400" dirty="0" smtClean="0"/>
          </a:p>
          <a:p>
            <a:pPr lvl="0"/>
            <a:r>
              <a:rPr lang="en-US" sz="1400" dirty="0" smtClean="0"/>
              <a:t>* Ushers</a:t>
            </a:r>
          </a:p>
          <a:p>
            <a:pPr lvl="0"/>
            <a:r>
              <a:rPr lang="en-US" sz="1400" dirty="0" smtClean="0"/>
              <a:t>* Greeters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* Altar Group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6781800" y="5630919"/>
            <a:ext cx="1574800" cy="79612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MET and Call </a:t>
            </a:r>
            <a:r>
              <a:rPr lang="en-US" sz="1600" b="1" dirty="0" smtClean="0"/>
              <a:t>(as needed)</a:t>
            </a:r>
            <a:endParaRPr lang="en-US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5410200"/>
            <a:ext cx="248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Church and Financial Secretary (see slide 6) directly reports to Finance Chair for finance and bookkeeping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928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STRATEGIC COMMITTEES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28600" y="1731816"/>
            <a:ext cx="1905000" cy="4339650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 smtClean="0"/>
              <a:t>Lead and executes Youth Strategic Priority (#3)</a:t>
            </a:r>
            <a:endParaRPr lang="en-US" sz="1400" b="1" dirty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Support Youth Coordinator with k-18 year programs:</a:t>
            </a:r>
          </a:p>
          <a:p>
            <a:pPr lvl="0"/>
            <a:r>
              <a:rPr lang="en-US" sz="1400" dirty="0" smtClean="0"/>
              <a:t>* First Communion</a:t>
            </a:r>
          </a:p>
          <a:p>
            <a:pPr lvl="0"/>
            <a:r>
              <a:rPr lang="en-US" sz="1400" dirty="0" smtClean="0"/>
              <a:t>* </a:t>
            </a:r>
            <a:r>
              <a:rPr lang="en-US" sz="1400" dirty="0" smtClean="0"/>
              <a:t>Confirmation </a:t>
            </a:r>
          </a:p>
          <a:p>
            <a:pPr lvl="0"/>
            <a:r>
              <a:rPr lang="en-US" sz="1400" dirty="0" smtClean="0"/>
              <a:t>* Sunday School </a:t>
            </a:r>
          </a:p>
          <a:p>
            <a:pPr lvl="0"/>
            <a:r>
              <a:rPr lang="en-US" sz="1400" dirty="0" smtClean="0"/>
              <a:t>* Youth night</a:t>
            </a:r>
          </a:p>
          <a:p>
            <a:pPr lvl="0"/>
            <a:r>
              <a:rPr lang="en-US" sz="1400" dirty="0" smtClean="0"/>
              <a:t>* Nursery</a:t>
            </a:r>
          </a:p>
          <a:p>
            <a:pPr lvl="0"/>
            <a:r>
              <a:rPr lang="en-US" sz="1400" dirty="0" smtClean="0"/>
              <a:t>* Mission trips</a:t>
            </a:r>
          </a:p>
          <a:p>
            <a:pPr lvl="0"/>
            <a:r>
              <a:rPr lang="en-US" sz="1400" dirty="0" smtClean="0"/>
              <a:t>* Youth </a:t>
            </a:r>
            <a:r>
              <a:rPr lang="en-US" sz="1400" dirty="0"/>
              <a:t>m</a:t>
            </a:r>
            <a:r>
              <a:rPr lang="en-US" sz="1400" dirty="0" smtClean="0"/>
              <a:t>entoring    </a:t>
            </a:r>
          </a:p>
          <a:p>
            <a:pPr lvl="0"/>
            <a:r>
              <a:rPr lang="en-US" sz="1400" dirty="0" smtClean="0"/>
              <a:t>    program</a:t>
            </a:r>
          </a:p>
          <a:p>
            <a:pPr lvl="0"/>
            <a:r>
              <a:rPr lang="en-US" sz="1400" dirty="0" smtClean="0"/>
              <a:t>* Youth gathering </a:t>
            </a:r>
          </a:p>
          <a:p>
            <a:pPr lvl="0"/>
            <a:r>
              <a:rPr lang="en-US" sz="1400" dirty="0" smtClean="0"/>
              <a:t>* Youth fundraising</a:t>
            </a:r>
            <a:endParaRPr lang="en-US" sz="1400" dirty="0"/>
          </a:p>
          <a:p>
            <a:pPr lvl="0"/>
            <a:r>
              <a:rPr lang="en-US" sz="1400" dirty="0" smtClean="0"/>
              <a:t>* Acolytes</a:t>
            </a:r>
          </a:p>
          <a:p>
            <a:pPr lvl="0"/>
            <a:r>
              <a:rPr lang="en-US" sz="1400" dirty="0" smtClean="0"/>
              <a:t>* Neighborhood  </a:t>
            </a:r>
          </a:p>
          <a:p>
            <a:pPr lvl="0"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camp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334490" y="1066800"/>
            <a:ext cx="249151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Building and Grounds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362200" y="1731816"/>
            <a:ext cx="2488658" cy="480131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Work closely with Building Use Strategic Priority (#2) </a:t>
            </a:r>
            <a:r>
              <a:rPr lang="en-US" sz="1400" b="1" dirty="0" smtClean="0"/>
              <a:t>team</a:t>
            </a:r>
          </a:p>
          <a:p>
            <a:pPr>
              <a:spcAft>
                <a:spcPts val="600"/>
              </a:spcAft>
            </a:pPr>
            <a:r>
              <a:rPr lang="en-US" sz="1400" dirty="0" smtClean="0"/>
              <a:t>Lead </a:t>
            </a:r>
            <a:r>
              <a:rPr lang="en-US" sz="1400" dirty="0" smtClean="0"/>
              <a:t>custodian </a:t>
            </a:r>
            <a:r>
              <a:rPr lang="en-US" sz="1400" dirty="0" smtClean="0"/>
              <a:t>is a member of this committee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Oversee </a:t>
            </a:r>
            <a:r>
              <a:rPr lang="en-US" sz="1400" dirty="0" smtClean="0"/>
              <a:t>maintenance, repairs</a:t>
            </a:r>
            <a:r>
              <a:rPr lang="en-US" sz="1400" dirty="0"/>
              <a:t>, </a:t>
            </a:r>
            <a:r>
              <a:rPr lang="en-US" sz="1400" dirty="0" smtClean="0"/>
              <a:t>purchases, </a:t>
            </a:r>
            <a:r>
              <a:rPr lang="en-US" sz="1400" dirty="0"/>
              <a:t>and disposals of </a:t>
            </a:r>
            <a:r>
              <a:rPr lang="en-US" sz="1400" dirty="0" smtClean="0"/>
              <a:t>assets/property</a:t>
            </a:r>
            <a:endParaRPr lang="en-US" sz="1400" dirty="0" smtClean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Security (including internet)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Insurance and equipment </a:t>
            </a:r>
            <a:r>
              <a:rPr lang="en-US" sz="1400" dirty="0" smtClean="0"/>
              <a:t>contracts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3-5 year plan for building upgrade/maintenance</a:t>
            </a:r>
            <a:endParaRPr lang="en-US" sz="1400" dirty="0" smtClean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Church Décor (RACY) – work with Worship </a:t>
            </a:r>
            <a:r>
              <a:rPr lang="en-US" sz="1400" dirty="0" smtClean="0"/>
              <a:t>Committee if </a:t>
            </a:r>
            <a:r>
              <a:rPr lang="en-US" sz="1400" dirty="0" smtClean="0"/>
              <a:t>changes are in Sanctuary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Manage building usage (Library, Green Team, PEO, Quilters, etc.)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Manage lawn mowing volunteers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6890" y="1066800"/>
            <a:ext cx="1935019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Community Engagement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5029200" y="1731816"/>
            <a:ext cx="1935019" cy="477053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Lead and executes Everyone engaged Strategic Priority (#5)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Understand community needs </a:t>
            </a:r>
          </a:p>
          <a:p>
            <a:pPr lvl="0"/>
            <a:r>
              <a:rPr lang="en-US" sz="1400" dirty="0" smtClean="0"/>
              <a:t>Develop and execute programs and/or fundraisers to </a:t>
            </a:r>
            <a:r>
              <a:rPr lang="en-US" sz="1400" dirty="0" smtClean="0"/>
              <a:t>address community </a:t>
            </a:r>
            <a:r>
              <a:rPr lang="en-US" sz="1400" dirty="0" smtClean="0"/>
              <a:t>needs which currently are:</a:t>
            </a:r>
          </a:p>
          <a:p>
            <a:pPr lvl="0"/>
            <a:r>
              <a:rPr lang="en-US" sz="1400" dirty="0" smtClean="0"/>
              <a:t>* Living Faith meals</a:t>
            </a:r>
          </a:p>
          <a:p>
            <a:pPr lvl="0"/>
            <a:r>
              <a:rPr lang="en-US" sz="1400" dirty="0" smtClean="0"/>
              <a:t>* Lutheran World </a:t>
            </a:r>
          </a:p>
          <a:p>
            <a:pPr lvl="0"/>
            <a:r>
              <a:rPr lang="en-US" sz="1400" dirty="0" smtClean="0"/>
              <a:t>   Relief</a:t>
            </a:r>
          </a:p>
          <a:p>
            <a:pPr lvl="0"/>
            <a:r>
              <a:rPr lang="en-US" sz="1400" dirty="0" smtClean="0"/>
              <a:t>* Hospitality  </a:t>
            </a:r>
          </a:p>
          <a:p>
            <a:pPr lvl="0"/>
            <a:r>
              <a:rPr lang="en-US" sz="1400" dirty="0" smtClean="0"/>
              <a:t>   Center</a:t>
            </a:r>
          </a:p>
          <a:p>
            <a:pPr lvl="0"/>
            <a:r>
              <a:rPr lang="en-US" sz="1400" dirty="0" smtClean="0"/>
              <a:t>* Racine Food </a:t>
            </a:r>
          </a:p>
          <a:p>
            <a:pPr lvl="0"/>
            <a:r>
              <a:rPr lang="en-US" sz="1400" dirty="0" smtClean="0"/>
              <a:t>   Pantries</a:t>
            </a:r>
          </a:p>
          <a:p>
            <a:pPr lvl="0"/>
            <a:r>
              <a:rPr lang="en-US" sz="1400" dirty="0" smtClean="0"/>
              <a:t>* Be a Santa to a </a:t>
            </a:r>
          </a:p>
          <a:p>
            <a:pPr lvl="0"/>
            <a:r>
              <a:rPr lang="en-US" sz="1400" dirty="0" smtClean="0"/>
              <a:t>   Senior</a:t>
            </a:r>
          </a:p>
          <a:p>
            <a:pPr lvl="0"/>
            <a:r>
              <a:rPr lang="en-US" sz="1400" dirty="0" smtClean="0"/>
              <a:t>* Racine Interfaith </a:t>
            </a:r>
          </a:p>
          <a:p>
            <a:pPr lvl="0"/>
            <a:r>
              <a:rPr lang="en-US" sz="1400" dirty="0" smtClean="0"/>
              <a:t>   Coalition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162800" y="1066800"/>
            <a:ext cx="1828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Fellowship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7162800" y="1731816"/>
            <a:ext cx="1828800" cy="3693319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Lead and execute </a:t>
            </a:r>
            <a:r>
              <a:rPr lang="en-US" sz="1400" b="1" dirty="0" smtClean="0"/>
              <a:t>Adult Relationships </a:t>
            </a:r>
            <a:r>
              <a:rPr lang="en-US" sz="1400" b="1" dirty="0"/>
              <a:t>Strategic Priority (#4)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Organize fellowship events for the church </a:t>
            </a:r>
          </a:p>
          <a:p>
            <a:pPr lvl="0"/>
            <a:r>
              <a:rPr lang="en-US" sz="1400" dirty="0" smtClean="0"/>
              <a:t>* Visiting Angels</a:t>
            </a:r>
          </a:p>
          <a:p>
            <a:pPr lvl="0"/>
            <a:r>
              <a:rPr lang="en-US" sz="1400" dirty="0" smtClean="0"/>
              <a:t>* Adult education  </a:t>
            </a:r>
          </a:p>
          <a:p>
            <a:pPr lvl="0"/>
            <a:r>
              <a:rPr lang="en-US" sz="1400" dirty="0" smtClean="0"/>
              <a:t>   (bible study, 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book club, etc.)</a:t>
            </a:r>
          </a:p>
          <a:p>
            <a:pPr lvl="0"/>
            <a:r>
              <a:rPr lang="en-US" sz="1400" dirty="0" smtClean="0"/>
              <a:t>* Women of </a:t>
            </a:r>
          </a:p>
          <a:p>
            <a:pPr lvl="0"/>
            <a:r>
              <a:rPr lang="en-US" sz="1400" dirty="0" smtClean="0"/>
              <a:t>   Resurrection</a:t>
            </a:r>
          </a:p>
          <a:p>
            <a:pPr lvl="0"/>
            <a:r>
              <a:rPr lang="en-US" sz="1400" dirty="0" smtClean="0"/>
              <a:t>* Prime Timers</a:t>
            </a:r>
          </a:p>
          <a:p>
            <a:pPr lvl="0"/>
            <a:r>
              <a:rPr lang="en-US" sz="1400" dirty="0" smtClean="0"/>
              <a:t>* New worshipers</a:t>
            </a:r>
          </a:p>
          <a:p>
            <a:pPr lvl="0"/>
            <a:r>
              <a:rPr lang="en-US" sz="1400" dirty="0" smtClean="0"/>
              <a:t>   on-boarding</a:t>
            </a:r>
          </a:p>
          <a:p>
            <a:pPr lvl="0"/>
            <a:r>
              <a:rPr lang="en-US" sz="1400" dirty="0" smtClean="0"/>
              <a:t>* Round tables</a:t>
            </a:r>
          </a:p>
          <a:p>
            <a:pPr lvl="0"/>
            <a:r>
              <a:rPr lang="en-US" sz="1400" dirty="0" smtClean="0"/>
              <a:t>* Special events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3F2E5-A1D2-467F-ACE3-CACE507B0F6B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228600" y="1066800"/>
            <a:ext cx="1905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Youth Experience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0738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- </a:t>
            </a:r>
            <a:r>
              <a:rPr lang="en-US" b="1" dirty="0" smtClean="0"/>
              <a:t>STAFF</a:t>
            </a:r>
            <a:endParaRPr lang="en-US" b="1" dirty="0"/>
          </a:p>
        </p:txBody>
      </p:sp>
      <p:sp>
        <p:nvSpPr>
          <p:cNvPr id="45" name="Rectangle 44"/>
          <p:cNvSpPr/>
          <p:nvPr/>
        </p:nvSpPr>
        <p:spPr>
          <a:xfrm>
            <a:off x="228600" y="4222900"/>
            <a:ext cx="1592580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7" name="Rectangle 46"/>
          <p:cNvSpPr/>
          <p:nvPr/>
        </p:nvSpPr>
        <p:spPr>
          <a:xfrm>
            <a:off x="943450" y="5414988"/>
            <a:ext cx="1723550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49" name="Rectangle 48"/>
          <p:cNvSpPr/>
          <p:nvPr/>
        </p:nvSpPr>
        <p:spPr>
          <a:xfrm>
            <a:off x="4646654" y="5428245"/>
            <a:ext cx="1528639" cy="97255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Temporary P/T Youth Coordinator</a:t>
            </a:r>
            <a:endParaRPr lang="en-US" sz="20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6ED4-D9A0-40B3-9898-8BC230352D38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400800" y="5422376"/>
            <a:ext cx="1528639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 Financial Secretary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2892507" y="5414988"/>
            <a:ext cx="1528640" cy="96914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5" name="Freeform 14"/>
          <p:cNvSpPr/>
          <p:nvPr/>
        </p:nvSpPr>
        <p:spPr>
          <a:xfrm>
            <a:off x="1177289" y="1066800"/>
            <a:ext cx="6720393" cy="631782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kern="1200" dirty="0" smtClean="0"/>
              <a:t>Pastor</a:t>
            </a:r>
            <a:endParaRPr lang="en-US" sz="2000" b="1" kern="1200" dirty="0"/>
          </a:p>
        </p:txBody>
      </p:sp>
      <p:sp>
        <p:nvSpPr>
          <p:cNvPr id="16" name="Freeform 15"/>
          <p:cNvSpPr/>
          <p:nvPr/>
        </p:nvSpPr>
        <p:spPr>
          <a:xfrm>
            <a:off x="1177290" y="1648693"/>
            <a:ext cx="6671310" cy="2304471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/>
              <a:t>Spiritual counselor for worshipers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/>
              <a:t>Plan and execute services, </a:t>
            </a:r>
            <a:r>
              <a:rPr lang="en-US" sz="1400" dirty="0"/>
              <a:t>b</a:t>
            </a:r>
            <a:r>
              <a:rPr lang="en-US" sz="1400" kern="1200" dirty="0" smtClean="0"/>
              <a:t>aptisms, weddings, and funerals</a:t>
            </a:r>
            <a:endParaRPr lang="en-US" sz="1400" kern="1200" dirty="0" smtClean="0"/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/>
              <a:t>Provide day to day direction for staff 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/>
              <a:t>Visit shut-ins coordinating with Visiting Angels 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Emergency visits of worshipers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/>
              <a:t>Lead and teach First </a:t>
            </a:r>
            <a:r>
              <a:rPr lang="en-US" sz="1400" kern="1200" dirty="0" smtClean="0"/>
              <a:t>Communion and </a:t>
            </a:r>
            <a:r>
              <a:rPr lang="en-US" sz="1400" kern="1200" dirty="0" smtClean="0"/>
              <a:t>Confirmation (currently partnering with Mt Pleasant Lutheran Church for Confirmation but this could change in the future)</a:t>
            </a:r>
            <a:endParaRPr lang="en-US" sz="1400" kern="1200" dirty="0" smtClean="0"/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Assist adult and youth education as needed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S</a:t>
            </a:r>
            <a:r>
              <a:rPr lang="en-US" sz="1400" dirty="0" smtClean="0"/>
              <a:t>upport church mission, strategies, and ministries</a:t>
            </a:r>
            <a:endParaRPr lang="en-US" sz="1400" kern="1200" dirty="0" smtClean="0"/>
          </a:p>
        </p:txBody>
      </p:sp>
      <p:grpSp>
        <p:nvGrpSpPr>
          <p:cNvPr id="31" name="Group 30"/>
          <p:cNvGrpSpPr/>
          <p:nvPr/>
        </p:nvGrpSpPr>
        <p:grpSpPr>
          <a:xfrm>
            <a:off x="7172057" y="4098713"/>
            <a:ext cx="762000" cy="703000"/>
            <a:chOff x="2209800" y="5987845"/>
            <a:chExt cx="762000" cy="703000"/>
          </a:xfrm>
        </p:grpSpPr>
        <p:sp>
          <p:nvSpPr>
            <p:cNvPr id="32" name="TextBox 31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  <p:sp>
          <p:nvSpPr>
            <p:cNvPr id="33" name="Heptagon 32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8" name="Straight Connector 7"/>
          <p:cNvCxnSpPr>
            <a:stCxn id="45" idx="3"/>
          </p:cNvCxnSpPr>
          <p:nvPr/>
        </p:nvCxnSpPr>
        <p:spPr>
          <a:xfrm flipV="1">
            <a:off x="1821180" y="3970863"/>
            <a:ext cx="2425065" cy="7313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7" idx="0"/>
          </p:cNvCxnSpPr>
          <p:nvPr/>
        </p:nvCxnSpPr>
        <p:spPr>
          <a:xfrm flipV="1">
            <a:off x="1805225" y="3970863"/>
            <a:ext cx="2441020" cy="14441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7" idx="0"/>
          </p:cNvCxnSpPr>
          <p:nvPr/>
        </p:nvCxnSpPr>
        <p:spPr>
          <a:xfrm flipV="1">
            <a:off x="3656827" y="3973206"/>
            <a:ext cx="589418" cy="144178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49" idx="0"/>
          </p:cNvCxnSpPr>
          <p:nvPr/>
        </p:nvCxnSpPr>
        <p:spPr>
          <a:xfrm flipH="1" flipV="1">
            <a:off x="4246246" y="3953165"/>
            <a:ext cx="1164728" cy="147508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6" idx="0"/>
          </p:cNvCxnSpPr>
          <p:nvPr/>
        </p:nvCxnSpPr>
        <p:spPr>
          <a:xfrm flipH="1" flipV="1">
            <a:off x="4246245" y="3970863"/>
            <a:ext cx="2918875" cy="145151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6" idx="0"/>
            <a:endCxn id="32" idx="2"/>
          </p:cNvCxnSpPr>
          <p:nvPr/>
        </p:nvCxnSpPr>
        <p:spPr>
          <a:xfrm flipV="1">
            <a:off x="7165120" y="4801713"/>
            <a:ext cx="387937" cy="6206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918466" y="4404746"/>
            <a:ext cx="1257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Reports to Finance Chair (see slide 3)  for finance and bookkeeping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030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STAFF (continued)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9705" y="2167128"/>
            <a:ext cx="2105659" cy="3808735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R</a:t>
            </a:r>
            <a:r>
              <a:rPr lang="en-US" sz="1400" dirty="0" smtClean="0"/>
              <a:t>eports </a:t>
            </a:r>
            <a:r>
              <a:rPr lang="en-US" sz="1400" dirty="0" smtClean="0"/>
              <a:t>to both the </a:t>
            </a:r>
            <a:r>
              <a:rPr lang="en-US" sz="1400" dirty="0" smtClean="0"/>
              <a:t>lead </a:t>
            </a:r>
            <a:r>
              <a:rPr lang="en-US" sz="1400" dirty="0"/>
              <a:t>p</a:t>
            </a:r>
            <a:r>
              <a:rPr lang="en-US" sz="1400" dirty="0" smtClean="0"/>
              <a:t>astor (for church admin. work) as </a:t>
            </a:r>
            <a:r>
              <a:rPr lang="en-US" sz="1400" dirty="0" smtClean="0"/>
              <a:t>well as the Finance Committee </a:t>
            </a:r>
            <a:r>
              <a:rPr lang="en-US" sz="1400" dirty="0" smtClean="0"/>
              <a:t>chair (for finance/bookkeeping work)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Responsible for proper recording of financials, payroll, petty cash, taxes,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Working with the pastor(s), create worship slides, bulletins, website, </a:t>
            </a:r>
            <a:r>
              <a:rPr lang="en-US" sz="1400" dirty="0"/>
              <a:t>F</a:t>
            </a:r>
            <a:r>
              <a:rPr lang="en-US" sz="1400" dirty="0" smtClean="0"/>
              <a:t>acebook and other communication documents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Perform admin duties for </a:t>
            </a:r>
            <a:r>
              <a:rPr lang="en-US" sz="1400" dirty="0" smtClean="0"/>
              <a:t>the church</a:t>
            </a:r>
            <a:endParaRPr lang="en-US" sz="14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4791364" y="1986072"/>
            <a:ext cx="1810328" cy="4201150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Currently 2 part-time custodians </a:t>
            </a:r>
          </a:p>
          <a:p>
            <a:pPr lvl="0"/>
            <a:r>
              <a:rPr lang="en-US" sz="1400" dirty="0" smtClean="0"/>
              <a:t>Lead Custodian:</a:t>
            </a:r>
          </a:p>
          <a:p>
            <a:pPr lvl="0"/>
            <a:r>
              <a:rPr lang="en-US" sz="1400" dirty="0" smtClean="0"/>
              <a:t>* opening/closing   </a:t>
            </a:r>
          </a:p>
          <a:p>
            <a:pPr lvl="0"/>
            <a:r>
              <a:rPr lang="en-US" sz="1400" dirty="0" smtClean="0"/>
              <a:t>   of church</a:t>
            </a:r>
          </a:p>
          <a:p>
            <a:pPr lvl="0"/>
            <a:r>
              <a:rPr lang="en-US" sz="1400" dirty="0" smtClean="0"/>
              <a:t>* Identify needed </a:t>
            </a:r>
          </a:p>
          <a:p>
            <a:pPr lvl="0"/>
            <a:r>
              <a:rPr lang="en-US" sz="1400" dirty="0" smtClean="0"/>
              <a:t>   repairs and makes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repairs based on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skill</a:t>
            </a:r>
          </a:p>
          <a:p>
            <a:pPr lvl="0"/>
            <a:r>
              <a:rPr lang="en-US" sz="1400" dirty="0" smtClean="0"/>
              <a:t>* Member of   </a:t>
            </a:r>
          </a:p>
          <a:p>
            <a:pPr lvl="0"/>
            <a:r>
              <a:rPr lang="en-US" sz="1400" dirty="0" smtClean="0"/>
              <a:t>   building and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grounds  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committee to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champion larger </a:t>
            </a:r>
          </a:p>
          <a:p>
            <a:pPr lvl="0"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</a:t>
            </a:r>
            <a:r>
              <a:rPr lang="en-US" sz="1400" dirty="0" smtClean="0"/>
              <a:t>repairs</a:t>
            </a:r>
          </a:p>
          <a:p>
            <a:pPr lvl="0"/>
            <a:r>
              <a:rPr lang="en-US" sz="1400" dirty="0" smtClean="0"/>
              <a:t>Assistant </a:t>
            </a:r>
            <a:r>
              <a:rPr lang="en-US" sz="1400" dirty="0" smtClean="0"/>
              <a:t>Custodian </a:t>
            </a:r>
            <a:endParaRPr lang="en-US" sz="1400" dirty="0" smtClean="0"/>
          </a:p>
          <a:p>
            <a:pPr lvl="0"/>
            <a:r>
              <a:rPr lang="en-US" sz="1400" dirty="0" smtClean="0"/>
              <a:t>* </a:t>
            </a:r>
            <a:r>
              <a:rPr lang="en-US" sz="1400" dirty="0" smtClean="0"/>
              <a:t>Ensure </a:t>
            </a:r>
            <a:r>
              <a:rPr lang="en-US" sz="1400" dirty="0" smtClean="0"/>
              <a:t>church is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clean and tidy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6858000" y="1206547"/>
            <a:ext cx="1828799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858000" y="2148655"/>
            <a:ext cx="1828799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executes music for the traditional service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58000" y="3746956"/>
            <a:ext cx="1875951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6858000" y="4714926"/>
            <a:ext cx="1857478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 music for the </a:t>
            </a:r>
            <a:r>
              <a:rPr lang="en-US" sz="1400" dirty="0"/>
              <a:t>c</a:t>
            </a:r>
            <a:r>
              <a:rPr lang="en-US" sz="1400" dirty="0" smtClean="0"/>
              <a:t>ontemporary service</a:t>
            </a:r>
            <a:endParaRPr lang="en-US" sz="1400" dirty="0"/>
          </a:p>
        </p:txBody>
      </p:sp>
      <p:sp>
        <p:nvSpPr>
          <p:cNvPr id="49" name="Rectangle 48"/>
          <p:cNvSpPr/>
          <p:nvPr/>
        </p:nvSpPr>
        <p:spPr>
          <a:xfrm>
            <a:off x="2772098" y="1206547"/>
            <a:ext cx="1743903" cy="97255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Temporary P/T Youth Coordinator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810749" y="2182520"/>
            <a:ext cx="1696016" cy="333937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Coordinate Sunday School (including teacher training)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Oversight of Confirmation program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Plan and </a:t>
            </a:r>
            <a:r>
              <a:rPr lang="en-US" sz="1400" dirty="0" smtClean="0"/>
              <a:t>execute youth night</a:t>
            </a:r>
            <a:r>
              <a:rPr lang="en-US" sz="1400" dirty="0" smtClean="0"/>
              <a:t>, </a:t>
            </a:r>
            <a:r>
              <a:rPr lang="en-US" sz="1400" dirty="0" smtClean="0"/>
              <a:t>mission trips</a:t>
            </a:r>
            <a:r>
              <a:rPr lang="en-US" sz="1400" dirty="0" smtClean="0"/>
              <a:t>, </a:t>
            </a:r>
            <a:r>
              <a:rPr lang="en-US" sz="1400" dirty="0" smtClean="0"/>
              <a:t>youth gatherings </a:t>
            </a:r>
            <a:r>
              <a:rPr lang="en-US" sz="1400" dirty="0" smtClean="0"/>
              <a:t>and fundraisers for these events.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See job description for specifics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B122D-0664-4BEF-B489-32F11D3F734B}" type="datetime1">
              <a:rPr lang="en-US" smtClean="0"/>
              <a:t>2/25/2023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81000" y="1206547"/>
            <a:ext cx="2133600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</a:t>
            </a:r>
            <a:r>
              <a:rPr lang="en-US" sz="2000" b="1" dirty="0" smtClean="0"/>
              <a:t>&amp;</a:t>
            </a:r>
          </a:p>
          <a:p>
            <a:pPr algn="ctr"/>
            <a:r>
              <a:rPr lang="en-US" sz="2000" b="1" dirty="0" smtClean="0"/>
              <a:t> </a:t>
            </a:r>
            <a:r>
              <a:rPr lang="en-US" sz="2000" b="1" dirty="0" smtClean="0"/>
              <a:t>Financial Secretary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4773499" y="1206547"/>
            <a:ext cx="1827003" cy="78100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362200" y="5867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2465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70857" y="997827"/>
            <a:ext cx="7257143" cy="5574423"/>
            <a:chOff x="228600" y="284480"/>
            <a:chExt cx="9067800" cy="6802120"/>
          </a:xfrm>
        </p:grpSpPr>
        <p:cxnSp>
          <p:nvCxnSpPr>
            <p:cNvPr id="67" name="Straight Connector 66"/>
            <p:cNvCxnSpPr/>
            <p:nvPr/>
          </p:nvCxnSpPr>
          <p:spPr>
            <a:xfrm flipH="1" flipV="1">
              <a:off x="5877390" y="5154541"/>
              <a:ext cx="524330" cy="105886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2759180" y="1623199"/>
              <a:ext cx="734975" cy="53525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3179364" y="5154541"/>
              <a:ext cx="629581" cy="105886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6441223" y="4594082"/>
              <a:ext cx="797777" cy="45571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6477000" y="1981199"/>
              <a:ext cx="762000" cy="68580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19" idx="0"/>
            </p:cNvCxnSpPr>
            <p:nvPr/>
          </p:nvCxnSpPr>
          <p:spPr>
            <a:xfrm flipH="1" flipV="1">
              <a:off x="4726723" y="1223057"/>
              <a:ext cx="34010" cy="82352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982616" y="3329477"/>
              <a:ext cx="909451" cy="5842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2300741" y="4613201"/>
              <a:ext cx="916878" cy="54134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43"/>
            <p:cNvSpPr/>
            <p:nvPr/>
          </p:nvSpPr>
          <p:spPr>
            <a:xfrm>
              <a:off x="3429000" y="2286000"/>
              <a:ext cx="2743200" cy="2514599"/>
            </a:xfrm>
            <a:custGeom>
              <a:avLst/>
              <a:gdLst>
                <a:gd name="connsiteX0" fmla="*/ 0 w 1213432"/>
                <a:gd name="connsiteY0" fmla="*/ 606716 h 1213432"/>
                <a:gd name="connsiteX1" fmla="*/ 606716 w 1213432"/>
                <a:gd name="connsiteY1" fmla="*/ 0 h 1213432"/>
                <a:gd name="connsiteX2" fmla="*/ 1213432 w 1213432"/>
                <a:gd name="connsiteY2" fmla="*/ 606716 h 1213432"/>
                <a:gd name="connsiteX3" fmla="*/ 606716 w 1213432"/>
                <a:gd name="connsiteY3" fmla="*/ 1213432 h 1213432"/>
                <a:gd name="connsiteX4" fmla="*/ 0 w 1213432"/>
                <a:gd name="connsiteY4" fmla="*/ 606716 h 121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432" h="1213432">
                  <a:moveTo>
                    <a:pt x="0" y="606716"/>
                  </a:moveTo>
                  <a:cubicBezTo>
                    <a:pt x="0" y="271636"/>
                    <a:pt x="271636" y="0"/>
                    <a:pt x="606716" y="0"/>
                  </a:cubicBezTo>
                  <a:cubicBezTo>
                    <a:pt x="941796" y="0"/>
                    <a:pt x="1213432" y="271636"/>
                    <a:pt x="1213432" y="606716"/>
                  </a:cubicBezTo>
                  <a:cubicBezTo>
                    <a:pt x="1213432" y="941796"/>
                    <a:pt x="941796" y="1213432"/>
                    <a:pt x="606716" y="1213432"/>
                  </a:cubicBezTo>
                  <a:cubicBezTo>
                    <a:pt x="271636" y="1213432"/>
                    <a:pt x="0" y="941796"/>
                    <a:pt x="0" y="606716"/>
                  </a:cubicBezTo>
                  <a:close/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50" tIns="187850" rIns="187850" bIns="187850" numCol="1" spcCol="1343" anchor="ctr" anchorCtr="0">
              <a:normAutofit/>
            </a:bodyPr>
            <a:lstStyle/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dirty="0"/>
                <a:t>Congregation</a:t>
              </a:r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500" dirty="0"/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/>
                <a:t>Community</a:t>
              </a:r>
              <a:endParaRPr lang="en-US" sz="2800" dirty="0"/>
            </a:p>
          </p:txBody>
        </p:sp>
        <p:sp>
          <p:nvSpPr>
            <p:cNvPr id="54" name="Donut 53"/>
            <p:cNvSpPr/>
            <p:nvPr/>
          </p:nvSpPr>
          <p:spPr>
            <a:xfrm>
              <a:off x="990600" y="592811"/>
              <a:ext cx="7620000" cy="6265189"/>
            </a:xfrm>
            <a:prstGeom prst="donut">
              <a:avLst>
                <a:gd name="adj" fmla="val 1000"/>
              </a:avLst>
            </a:prstGeom>
            <a:solidFill>
              <a:schemeClr val="bg1">
                <a:lumMod val="65000"/>
              </a:schemeClr>
            </a:solidFill>
            <a:ln w="190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781300" y="1623194"/>
              <a:ext cx="4038601" cy="3863201"/>
              <a:chOff x="3991659" y="2286000"/>
              <a:chExt cx="2239061" cy="2133600"/>
            </a:xfrm>
          </p:grpSpPr>
          <p:cxnSp>
            <p:nvCxnSpPr>
              <p:cNvPr id="11" name="Straight Connector 10"/>
              <p:cNvCxnSpPr>
                <a:endCxn id="5" idx="2"/>
              </p:cNvCxnSpPr>
              <p:nvPr/>
            </p:nvCxnSpPr>
            <p:spPr>
              <a:xfrm flipH="1" flipV="1">
                <a:off x="3991659" y="3352800"/>
                <a:ext cx="504142" cy="7316"/>
              </a:xfrm>
              <a:prstGeom prst="line">
                <a:avLst/>
              </a:prstGeom>
              <a:ln w="25400" cap="rnd">
                <a:solidFill>
                  <a:srgbClr val="7030A0">
                    <a:alpha val="9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4350754" y="3360117"/>
                <a:ext cx="1520871" cy="1"/>
              </a:xfrm>
              <a:prstGeom prst="line">
                <a:avLst/>
              </a:prstGeom>
              <a:ln w="31750" cap="rnd">
                <a:solidFill>
                  <a:schemeClr val="accent4">
                    <a:lumMod val="75000"/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Donut 4"/>
              <p:cNvSpPr/>
              <p:nvPr/>
            </p:nvSpPr>
            <p:spPr>
              <a:xfrm>
                <a:off x="3991659" y="2286000"/>
                <a:ext cx="2239061" cy="2133600"/>
              </a:xfrm>
              <a:prstGeom prst="donut">
                <a:avLst>
                  <a:gd name="adj" fmla="val 17110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222804" y="2617727"/>
                <a:ext cx="1776070" cy="167640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Executive Council</a:t>
                </a:r>
                <a:endParaRPr lang="en-US" sz="19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053070" y="2519830"/>
                <a:ext cx="2072033" cy="17525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Council</a:t>
                </a:r>
                <a:endParaRPr lang="en-US" sz="26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3810000" y="28448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Fellowship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548553" y="11056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Worship</a:t>
              </a:r>
            </a:p>
          </p:txBody>
        </p:sp>
        <p:sp>
          <p:nvSpPr>
            <p:cNvPr id="47" name="Freeform 46"/>
            <p:cNvSpPr/>
            <p:nvPr/>
          </p:nvSpPr>
          <p:spPr>
            <a:xfrm>
              <a:off x="7539153" y="27820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Endowment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7239000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85000" lnSpcReduction="20000"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Building</a:t>
              </a:r>
              <a:br>
                <a:rPr lang="en-US" sz="2000" dirty="0"/>
              </a:br>
              <a:r>
                <a:rPr lang="en-US" sz="2000" dirty="0"/>
                <a:t>&amp;</a:t>
              </a:r>
              <a:br>
                <a:rPr lang="en-US" sz="2000" dirty="0"/>
              </a:br>
              <a:r>
                <a:rPr lang="en-US" sz="2000" dirty="0"/>
                <a:t>Grounds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357553" y="617220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Youth</a:t>
              </a:r>
              <a:br>
                <a:rPr lang="en-US" sz="2000" dirty="0"/>
              </a:br>
              <a:r>
                <a:rPr lang="en-US" sz="2000" dirty="0"/>
                <a:t>Experience</a:t>
              </a:r>
              <a:endParaRPr lang="en-US" sz="2000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68269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Finance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28600" y="28606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  <a:br>
                <a:rPr lang="en-US" sz="2000" dirty="0"/>
              </a:br>
              <a:r>
                <a:rPr lang="en-US" sz="2000" dirty="0"/>
                <a:t>Support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1066800" y="1188997"/>
              <a:ext cx="1757247" cy="868403"/>
            </a:xfrm>
            <a:custGeom>
              <a:avLst/>
              <a:gdLst>
                <a:gd name="connsiteX0" fmla="*/ 0 w 1673569"/>
                <a:gd name="connsiteY0" fmla="*/ 135688 h 814128"/>
                <a:gd name="connsiteX1" fmla="*/ 135688 w 1673569"/>
                <a:gd name="connsiteY1" fmla="*/ 0 h 814128"/>
                <a:gd name="connsiteX2" fmla="*/ 1537881 w 1673569"/>
                <a:gd name="connsiteY2" fmla="*/ 0 h 814128"/>
                <a:gd name="connsiteX3" fmla="*/ 1673569 w 1673569"/>
                <a:gd name="connsiteY3" fmla="*/ 135688 h 814128"/>
                <a:gd name="connsiteX4" fmla="*/ 1673569 w 1673569"/>
                <a:gd name="connsiteY4" fmla="*/ 678440 h 814128"/>
                <a:gd name="connsiteX5" fmla="*/ 1537881 w 1673569"/>
                <a:gd name="connsiteY5" fmla="*/ 814128 h 814128"/>
                <a:gd name="connsiteX6" fmla="*/ 135688 w 1673569"/>
                <a:gd name="connsiteY6" fmla="*/ 814128 h 814128"/>
                <a:gd name="connsiteX7" fmla="*/ 0 w 1673569"/>
                <a:gd name="connsiteY7" fmla="*/ 678440 h 814128"/>
                <a:gd name="connsiteX8" fmla="*/ 0 w 1673569"/>
                <a:gd name="connsiteY8" fmla="*/ 135688 h 814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4128">
                  <a:moveTo>
                    <a:pt x="0" y="135688"/>
                  </a:moveTo>
                  <a:cubicBezTo>
                    <a:pt x="0" y="60750"/>
                    <a:pt x="60750" y="0"/>
                    <a:pt x="135688" y="0"/>
                  </a:cubicBezTo>
                  <a:lnTo>
                    <a:pt x="1537881" y="0"/>
                  </a:lnTo>
                  <a:cubicBezTo>
                    <a:pt x="1612819" y="0"/>
                    <a:pt x="1673569" y="60750"/>
                    <a:pt x="1673569" y="135688"/>
                  </a:cubicBezTo>
                  <a:lnTo>
                    <a:pt x="1673569" y="678440"/>
                  </a:lnTo>
                  <a:cubicBezTo>
                    <a:pt x="1673569" y="753378"/>
                    <a:pt x="1612819" y="814128"/>
                    <a:pt x="1537881" y="814128"/>
                  </a:cubicBezTo>
                  <a:lnTo>
                    <a:pt x="135688" y="814128"/>
                  </a:lnTo>
                  <a:cubicBezTo>
                    <a:pt x="60750" y="814128"/>
                    <a:pt x="0" y="753378"/>
                    <a:pt x="0" y="678440"/>
                  </a:cubicBezTo>
                  <a:lnTo>
                    <a:pt x="0" y="13568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862" tIns="68862" rIns="68862" bIns="68862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5486400" y="62134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92500"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Community</a:t>
              </a:r>
              <a:br>
                <a:rPr lang="en-US" sz="2000" dirty="0"/>
              </a:br>
              <a:r>
                <a:rPr lang="en-US" sz="2000" dirty="0"/>
                <a:t>Engagement</a:t>
              </a: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6819902" y="3293318"/>
              <a:ext cx="643051" cy="7231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217714" y="142876"/>
            <a:ext cx="8490857" cy="822340"/>
          </a:xfrm>
          <a:prstGeom prst="rect">
            <a:avLst/>
          </a:prstGeom>
          <a:noFill/>
        </p:spPr>
        <p:txBody>
          <a:bodyPr wrap="square" lIns="86493" tIns="43247" rIns="86493" bIns="43247" rtlCol="0">
            <a:spAutoFit/>
          </a:bodyPr>
          <a:lstStyle/>
          <a:p>
            <a:pPr algn="ctr"/>
            <a:r>
              <a:rPr lang="en-US" sz="3000" b="1" dirty="0"/>
              <a:t>Lutheran Church of the Resurrection</a:t>
            </a:r>
          </a:p>
          <a:p>
            <a:pPr algn="ctr"/>
            <a:r>
              <a:rPr lang="en-US" dirty="0" smtClean="0"/>
              <a:t>Working together for a common mission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48FD-40FD-457C-8DCF-99311A57370C}" type="datetime1">
              <a:rPr lang="en-US" smtClean="0"/>
              <a:t>2/25/2023</a:t>
            </a:fld>
            <a:endParaRPr lang="en-US"/>
          </a:p>
        </p:txBody>
      </p:sp>
      <p:sp>
        <p:nvSpPr>
          <p:cNvPr id="3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4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13325</TotalTime>
  <Words>1158</Words>
  <Application>Microsoft Office PowerPoint</Application>
  <PresentationFormat>On-screen Show (4:3)</PresentationFormat>
  <Paragraphs>224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Jacobson</dc:creator>
  <cp:lastModifiedBy>Dawn Jacobson</cp:lastModifiedBy>
  <cp:revision>277</cp:revision>
  <cp:lastPrinted>2023-02-25T20:34:54Z</cp:lastPrinted>
  <dcterms:created xsi:type="dcterms:W3CDTF">2023-01-03T21:09:43Z</dcterms:created>
  <dcterms:modified xsi:type="dcterms:W3CDTF">2023-02-28T21:13:34Z</dcterms:modified>
</cp:coreProperties>
</file>